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260" r:id="rId5"/>
    <p:sldId id="256" r:id="rId6"/>
    <p:sldId id="258" r:id="rId7"/>
    <p:sldId id="257" r:id="rId8"/>
    <p:sldId id="261" r:id="rId9"/>
    <p:sldId id="265" r:id="rId10"/>
    <p:sldId id="266" r:id="rId11"/>
    <p:sldId id="262" r:id="rId12"/>
    <p:sldId id="263" r:id="rId13"/>
    <p:sldId id="264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/>
    <p:restoredTop sz="73526"/>
  </p:normalViewPr>
  <p:slideViewPr>
    <p:cSldViewPr snapToGrid="0" snapToObjects="1">
      <p:cViewPr varScale="1">
        <p:scale>
          <a:sx n="56" d="100"/>
          <a:sy n="56" d="100"/>
        </p:scale>
        <p:origin x="18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A88B6-2563-5E43-987F-B88B2D63914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B5261-9B3B-A342-8C12-9090BDAA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9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B5261-9B3B-A342-8C12-9090BDAA4A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15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B5261-9B3B-A342-8C12-9090BDAA4A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1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B5261-9B3B-A342-8C12-9090BDAA4A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79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B5261-9B3B-A342-8C12-9090BDAA4A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8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B5261-9B3B-A342-8C12-9090BDAA4A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68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B5261-9B3B-A342-8C12-9090BDAA4A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4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B5261-9B3B-A342-8C12-9090BDAA4A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6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B5261-9B3B-A342-8C12-9090BDAA4A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8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3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5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1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0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31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6CAAE-3704-1F4B-A07C-AF65A1BA420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7060B-9597-3649-B64D-30E28DEE6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2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ewillcox@utk.edu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erial UTK">
            <a:extLst>
              <a:ext uri="{FF2B5EF4-FFF2-40B4-BE49-F238E27FC236}">
                <a16:creationId xmlns:a16="http://schemas.microsoft.com/office/drawing/2014/main" id="{672C11B4-11DD-9A48-8EE4-B6BA57E63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76213"/>
            <a:ext cx="9144000" cy="421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389"/>
            <a:ext cx="91440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PREPARING A SUCCESFUL P&amp;T DOSSIER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85E19-30F7-8B4C-A784-FD88F4C8FEBE}"/>
              </a:ext>
            </a:extLst>
          </p:cNvPr>
          <p:cNvSpPr txBox="1"/>
          <p:nvPr/>
        </p:nvSpPr>
        <p:spPr>
          <a:xfrm>
            <a:off x="0" y="43939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Emma Willcox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36331-A6AB-FF44-88F3-BB03CC82FDD3}"/>
              </a:ext>
            </a:extLst>
          </p:cNvPr>
          <p:cNvSpPr txBox="1"/>
          <p:nvPr/>
        </p:nvSpPr>
        <p:spPr>
          <a:xfrm>
            <a:off x="0" y="489011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Associate Professor in Wildlife Science</a:t>
            </a:r>
          </a:p>
          <a:p>
            <a:pPr algn="ctr"/>
            <a:r>
              <a:rPr lang="en-US" sz="2000" dirty="0"/>
              <a:t>60% Teaching, 40% Research</a:t>
            </a:r>
          </a:p>
          <a:p>
            <a:pPr algn="ctr"/>
            <a:r>
              <a:rPr lang="en-US" sz="2000" dirty="0"/>
              <a:t>Department of Forestry, Wildlife and Fisheries</a:t>
            </a:r>
          </a:p>
        </p:txBody>
      </p:sp>
      <p:pic>
        <p:nvPicPr>
          <p:cNvPr id="1026" name="Picture 2" descr="Image result for UTK FWF Logo">
            <a:extLst>
              <a:ext uri="{FF2B5EF4-FFF2-40B4-BE49-F238E27FC236}">
                <a16:creationId xmlns:a16="http://schemas.microsoft.com/office/drawing/2014/main" id="{C1714732-9EC1-E54B-9952-DFE58A9D4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69" y="4655535"/>
            <a:ext cx="1250241" cy="12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355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2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GENERAL STRATEGY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A36A9-5C50-D545-8A50-2C81EF205E66}"/>
              </a:ext>
            </a:extLst>
          </p:cNvPr>
          <p:cNvSpPr txBox="1"/>
          <p:nvPr/>
        </p:nvSpPr>
        <p:spPr>
          <a:xfrm>
            <a:off x="438150" y="1018481"/>
            <a:ext cx="487045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r>
              <a:rPr lang="en-US" dirty="0"/>
              <a:t>Help Reader: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Clear concise format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Highlight achievements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Summarize each section</a:t>
            </a:r>
            <a:endParaRPr lang="en-US" sz="1000" dirty="0"/>
          </a:p>
          <a:p>
            <a:pPr marL="165100"/>
            <a:endParaRPr lang="en-US" sz="1000" dirty="0"/>
          </a:p>
          <a:p>
            <a:r>
              <a:rPr lang="en-US" dirty="0"/>
              <a:t>Use Your Mentors: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dirty="0"/>
              <a:t>Content </a:t>
            </a:r>
          </a:p>
          <a:p>
            <a:pPr marL="342900" indent="-171450">
              <a:buFont typeface="Arial" panose="020B0604020202020204" pitchFamily="34" charset="0"/>
              <a:buChar char="•"/>
            </a:pPr>
            <a:r>
              <a:rPr lang="en-US" dirty="0"/>
              <a:t>Editorial</a:t>
            </a:r>
          </a:p>
          <a:p>
            <a:pPr marL="17780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D084F-419D-1540-9A1B-4D493D4E3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313" y="1325563"/>
            <a:ext cx="5527333" cy="281232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65451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C6773-2B41-7F4B-82E8-334D4FE1BE28}"/>
              </a:ext>
            </a:extLst>
          </p:cNvPr>
          <p:cNvSpPr txBox="1"/>
          <p:nvPr/>
        </p:nvSpPr>
        <p:spPr>
          <a:xfrm>
            <a:off x="4798242" y="490194"/>
            <a:ext cx="4054210" cy="531425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FA01FA-239F-DF45-9163-D1E63CA280E0}"/>
              </a:ext>
            </a:extLst>
          </p:cNvPr>
          <p:cNvSpPr txBox="1"/>
          <p:nvPr/>
        </p:nvSpPr>
        <p:spPr>
          <a:xfrm>
            <a:off x="301656" y="1325837"/>
            <a:ext cx="44965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Emma Willcox</a:t>
            </a:r>
          </a:p>
          <a:p>
            <a:r>
              <a:rPr lang="en-US" sz="2000" dirty="0"/>
              <a:t>Associate Professor in Wildlife Science</a:t>
            </a:r>
          </a:p>
          <a:p>
            <a:r>
              <a:rPr lang="en-US" sz="2000" dirty="0"/>
              <a:t>Department Forestry, Wildlife and Fisheries</a:t>
            </a:r>
          </a:p>
          <a:p>
            <a:r>
              <a:rPr lang="en-US" sz="2000" dirty="0">
                <a:hlinkClick r:id="rId3"/>
              </a:rPr>
              <a:t>ewillcox@utk.edu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Acknowledgements: David Buehler, John Zobel, Keith Belli, TWRA, NPS, USFWS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6616CE-9423-714F-8997-C57A011C04AC}"/>
              </a:ext>
            </a:extLst>
          </p:cNvPr>
          <p:cNvSpPr txBox="1"/>
          <p:nvPr/>
        </p:nvSpPr>
        <p:spPr>
          <a:xfrm>
            <a:off x="301656" y="490194"/>
            <a:ext cx="4496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</a:rPr>
              <a:t>QUESTIONS?</a:t>
            </a:r>
          </a:p>
        </p:txBody>
      </p:sp>
      <p:pic>
        <p:nvPicPr>
          <p:cNvPr id="2050" name="Picture 2" descr="Image result for TWRA logo">
            <a:extLst>
              <a:ext uri="{FF2B5EF4-FFF2-40B4-BE49-F238E27FC236}">
                <a16:creationId xmlns:a16="http://schemas.microsoft.com/office/drawing/2014/main" id="{2DC06516-A219-8149-BBAA-9EBB3816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56" y="4352479"/>
            <a:ext cx="1291472" cy="129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NPS logo">
            <a:extLst>
              <a:ext uri="{FF2B5EF4-FFF2-40B4-BE49-F238E27FC236}">
                <a16:creationId xmlns:a16="http://schemas.microsoft.com/office/drawing/2014/main" id="{606C41E7-917F-A74C-8C7C-061EEF3CA5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36750" y="2177592"/>
            <a:ext cx="3596980" cy="46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File:US-NationalParkService-Logo.svg">
            <a:extLst>
              <a:ext uri="{FF2B5EF4-FFF2-40B4-BE49-F238E27FC236}">
                <a16:creationId xmlns:a16="http://schemas.microsoft.com/office/drawing/2014/main" id="{49DB3116-95A7-CC49-A78E-6B287975F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943" y="4343665"/>
            <a:ext cx="1002825" cy="13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USFWS Logo">
            <a:extLst>
              <a:ext uri="{FF2B5EF4-FFF2-40B4-BE49-F238E27FC236}">
                <a16:creationId xmlns:a16="http://schemas.microsoft.com/office/drawing/2014/main" id="{6612D32A-DB08-DD4D-8381-4B0CF63DF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496" y="4345645"/>
            <a:ext cx="1095097" cy="13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may contain: 1 person, smiling, eyeglasses">
            <a:extLst>
              <a:ext uri="{FF2B5EF4-FFF2-40B4-BE49-F238E27FC236}">
                <a16:creationId xmlns:a16="http://schemas.microsoft.com/office/drawing/2014/main" id="{005B628F-7FE9-5648-8CA3-F3B66208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456" y="646636"/>
            <a:ext cx="3752022" cy="500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7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71" y="40056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START EARLY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DF2FB1-B77F-FF47-86AF-9852422DE7C7}"/>
              </a:ext>
            </a:extLst>
          </p:cNvPr>
          <p:cNvSpPr txBox="1"/>
          <p:nvPr/>
        </p:nvSpPr>
        <p:spPr>
          <a:xfrm>
            <a:off x="628650" y="1087374"/>
            <a:ext cx="52035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Understand: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Appointment</a:t>
            </a:r>
          </a:p>
          <a:p>
            <a:pPr marL="347663" indent="-169863"/>
            <a:r>
              <a:rPr lang="en-US" dirty="0"/>
              <a:t>       - Expectations</a:t>
            </a:r>
          </a:p>
          <a:p>
            <a:pPr marL="347663" indent="-169863"/>
            <a:endParaRPr lang="en-US" sz="1000" dirty="0"/>
          </a:p>
          <a:p>
            <a:r>
              <a:rPr lang="en-US" dirty="0"/>
              <a:t>Review: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Manual for Faculty Evaluation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Faculty Handbook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Successful dossiers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UTIA </a:t>
            </a:r>
            <a:r>
              <a:rPr lang="en-US" dirty="0" err="1"/>
              <a:t>AgResearch</a:t>
            </a:r>
            <a:r>
              <a:rPr lang="en-US" dirty="0"/>
              <a:t> Report on Research Excellence</a:t>
            </a:r>
          </a:p>
          <a:p>
            <a:pPr marL="177800"/>
            <a:endParaRPr lang="en-US" sz="1000" dirty="0"/>
          </a:p>
          <a:p>
            <a:pPr marL="177800" indent="-169863"/>
            <a:r>
              <a:rPr lang="en-US" dirty="0"/>
              <a:t>Prepare: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Start filling in dossier template</a:t>
            </a:r>
          </a:p>
          <a:p>
            <a:pPr marL="515938" indent="-225425"/>
            <a:r>
              <a:rPr lang="en-US" dirty="0"/>
              <a:t>	- Make additions monthly</a:t>
            </a:r>
          </a:p>
          <a:p>
            <a:pPr marL="515938"/>
            <a:r>
              <a:rPr lang="en-US" dirty="0"/>
              <a:t>- Treat each annual review as the real thing</a:t>
            </a:r>
          </a:p>
          <a:p>
            <a:pPr marL="177800" indent="-169863"/>
            <a:endParaRPr lang="en-US" sz="1000" dirty="0"/>
          </a:p>
          <a:p>
            <a:pPr marL="177800" indent="-169863"/>
            <a:r>
              <a:rPr lang="en-US" dirty="0"/>
              <a:t>Feedback: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Seek input</a:t>
            </a:r>
          </a:p>
          <a:p>
            <a:pPr marL="177800" indent="-169863"/>
            <a:r>
              <a:rPr lang="en-US" dirty="0"/>
              <a:t>	      - Mentors, colleagues, recently tenured</a:t>
            </a:r>
          </a:p>
          <a:p>
            <a:pPr marL="177800" indent="-169863"/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CC7FF-218C-C342-B0E9-A7A11513F9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325" y="3222726"/>
            <a:ext cx="2357596" cy="265144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14D906-38EA-AE42-A8B2-D8457AB3F0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325" y="178446"/>
            <a:ext cx="2338179" cy="286975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467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BUILD STRONG RELATIONSHIPS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A27BA8-87BB-6641-9995-32821C7C3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740" y="3559395"/>
            <a:ext cx="2470250" cy="2169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7C08C-6B63-6748-96E5-767A6F25E8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67804" y="994238"/>
            <a:ext cx="2198121" cy="2470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22BBB-FC05-5047-A27B-BB38B42CDE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2413220"/>
            <a:ext cx="3031380" cy="2163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F8D814-2901-C140-AB89-78A660063B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39939" y="1983919"/>
            <a:ext cx="226695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17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2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SHOW CONNECTIONS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9E777-538D-1B43-9C10-9FDF51192913}"/>
              </a:ext>
            </a:extLst>
          </p:cNvPr>
          <p:cNvSpPr txBox="1"/>
          <p:nvPr/>
        </p:nvSpPr>
        <p:spPr>
          <a:xfrm>
            <a:off x="0" y="1219200"/>
            <a:ext cx="9144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Integrated</a:t>
            </a:r>
          </a:p>
          <a:p>
            <a:pPr algn="ctr"/>
            <a:endParaRPr lang="en-US" sz="3200" dirty="0"/>
          </a:p>
          <a:p>
            <a:r>
              <a:rPr lang="en-US" sz="2800" dirty="0"/>
              <a:t>	Teaching	              Research		      Service</a:t>
            </a:r>
          </a:p>
          <a:p>
            <a:pPr algn="ctr"/>
            <a:endParaRPr lang="en-US" sz="3200" dirty="0"/>
          </a:p>
          <a:p>
            <a:pPr algn="ctr"/>
            <a:endParaRPr lang="en-US" sz="400" b="1" dirty="0">
              <a:solidFill>
                <a:schemeClr val="accent2"/>
              </a:solidFill>
            </a:endParaRPr>
          </a:p>
          <a:p>
            <a:pPr algn="ctr"/>
            <a:r>
              <a:rPr lang="en-US" sz="2800" b="1" dirty="0">
                <a:solidFill>
                  <a:schemeClr val="accent2"/>
                </a:solidFill>
              </a:rPr>
              <a:t>MY PROGRAM</a:t>
            </a:r>
          </a:p>
          <a:p>
            <a:pPr algn="ctr"/>
            <a:r>
              <a:rPr lang="en-US" sz="2800" b="1" dirty="0">
                <a:solidFill>
                  <a:schemeClr val="accent2"/>
                </a:solidFill>
              </a:rPr>
              <a:t>MY STORY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8629C7-3152-384B-B136-FA7C7470E10B}"/>
              </a:ext>
            </a:extLst>
          </p:cNvPr>
          <p:cNvCxnSpPr>
            <a:cxnSpLocks/>
          </p:cNvCxnSpPr>
          <p:nvPr/>
        </p:nvCxnSpPr>
        <p:spPr>
          <a:xfrm flipH="1">
            <a:off x="2239617" y="1683026"/>
            <a:ext cx="1391479" cy="477078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0E706C-19BE-E044-97DF-8D1F8FDF93EC}"/>
              </a:ext>
            </a:extLst>
          </p:cNvPr>
          <p:cNvCxnSpPr>
            <a:cxnSpLocks/>
          </p:cNvCxnSpPr>
          <p:nvPr/>
        </p:nvCxnSpPr>
        <p:spPr>
          <a:xfrm>
            <a:off x="5526157" y="1683026"/>
            <a:ext cx="1524000" cy="477078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C64E71-FB48-3F40-9D4E-634F509A9B29}"/>
              </a:ext>
            </a:extLst>
          </p:cNvPr>
          <p:cNvCxnSpPr>
            <a:cxnSpLocks/>
          </p:cNvCxnSpPr>
          <p:nvPr/>
        </p:nvCxnSpPr>
        <p:spPr>
          <a:xfrm flipH="1">
            <a:off x="4572000" y="1683026"/>
            <a:ext cx="6628" cy="55887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C49A68-3750-FD41-8AAF-A3D6F933EF95}"/>
              </a:ext>
            </a:extLst>
          </p:cNvPr>
          <p:cNvCxnSpPr>
            <a:cxnSpLocks/>
          </p:cNvCxnSpPr>
          <p:nvPr/>
        </p:nvCxnSpPr>
        <p:spPr>
          <a:xfrm flipH="1">
            <a:off x="4578628" y="2574685"/>
            <a:ext cx="1" cy="556246"/>
          </a:xfrm>
          <a:prstGeom prst="line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414ACFA-6ECD-5245-87CD-517B6C50B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126" y="4140700"/>
            <a:ext cx="4164772" cy="81904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0F8041-2312-DB41-A524-7075F7F21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130" y="5119793"/>
            <a:ext cx="4137992" cy="76462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0994AA-CAF6-A24E-AF5E-2EB08A0311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30" y="4140700"/>
            <a:ext cx="4164773" cy="81371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08789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2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TEACHING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E317D2-2EBC-E449-8D84-DBBACF39ACB8}"/>
              </a:ext>
            </a:extLst>
          </p:cNvPr>
          <p:cNvSpPr txBox="1"/>
          <p:nvPr/>
        </p:nvSpPr>
        <p:spPr>
          <a:xfrm>
            <a:off x="438150" y="1018481"/>
            <a:ext cx="34099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r>
              <a:rPr lang="en-US" dirty="0"/>
              <a:t>Teaching and Learning Innovation: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Workshops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Summer Institutes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Grants and awards</a:t>
            </a:r>
          </a:p>
          <a:p>
            <a:pPr marL="177800"/>
            <a:endParaRPr lang="en-US" dirty="0"/>
          </a:p>
          <a:p>
            <a:pPr marL="177800" indent="-169863"/>
            <a:endParaRPr lang="en-US" sz="1000" dirty="0"/>
          </a:p>
          <a:p>
            <a:pPr marL="177800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22EB3-4F15-8E4E-B70B-98003D2F616F}"/>
              </a:ext>
            </a:extLst>
          </p:cNvPr>
          <p:cNvSpPr txBox="1"/>
          <p:nvPr/>
        </p:nvSpPr>
        <p:spPr>
          <a:xfrm>
            <a:off x="4286250" y="1059111"/>
            <a:ext cx="340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pPr marL="17780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C0EAC-8E30-4142-8D4B-7F469232DF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623" y="2130931"/>
            <a:ext cx="5993167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4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2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TEACHING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E317D2-2EBC-E449-8D84-DBBACF39ACB8}"/>
              </a:ext>
            </a:extLst>
          </p:cNvPr>
          <p:cNvSpPr txBox="1"/>
          <p:nvPr/>
        </p:nvSpPr>
        <p:spPr>
          <a:xfrm>
            <a:off x="496955" y="1059111"/>
            <a:ext cx="418106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69863"/>
            <a:endParaRPr lang="en-US" sz="1000" dirty="0"/>
          </a:p>
          <a:p>
            <a:pPr marL="177800" indent="-169863"/>
            <a:r>
              <a:rPr lang="en-US" dirty="0"/>
              <a:t>Evaluations: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Students</a:t>
            </a:r>
          </a:p>
          <a:p>
            <a:pPr marL="800100" lvl="1" indent="-165100">
              <a:buFontTx/>
              <a:buChar char="-"/>
            </a:pPr>
            <a:r>
              <a:rPr lang="en-US" dirty="0"/>
              <a:t>Use Campus Labs system</a:t>
            </a:r>
          </a:p>
          <a:p>
            <a:pPr marL="1092200" lvl="2"/>
            <a:r>
              <a:rPr lang="en-US" dirty="0"/>
              <a:t> Include quotes</a:t>
            </a:r>
          </a:p>
          <a:p>
            <a:pPr marL="228600" indent="-50800"/>
            <a:r>
              <a:rPr lang="en-US" dirty="0"/>
              <a:t>        -  Consider developing your own</a:t>
            </a:r>
          </a:p>
          <a:p>
            <a:pPr marL="177800"/>
            <a:endParaRPr lang="en-US" sz="1000" dirty="0"/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Faculty</a:t>
            </a:r>
          </a:p>
          <a:p>
            <a:pPr marL="571500" indent="228600">
              <a:buFontTx/>
              <a:buChar char="-"/>
            </a:pPr>
            <a:r>
              <a:rPr lang="en-US" dirty="0"/>
              <a:t>As many as possible</a:t>
            </a:r>
          </a:p>
          <a:p>
            <a:pPr marL="800100" indent="-228600">
              <a:buFontTx/>
              <a:buChar char="-"/>
            </a:pPr>
            <a:r>
              <a:rPr lang="en-US" dirty="0"/>
              <a:t>Beyond basic form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165100">
              <a:buFont typeface="Arial" panose="020B0604020202020204" pitchFamily="34" charset="0"/>
              <a:buChar char="•"/>
            </a:pPr>
            <a:r>
              <a:rPr lang="en-US" dirty="0"/>
              <a:t>Detail Improvements</a:t>
            </a:r>
          </a:p>
          <a:p>
            <a:pPr marL="177800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22EB3-4F15-8E4E-B70B-98003D2F616F}"/>
              </a:ext>
            </a:extLst>
          </p:cNvPr>
          <p:cNvSpPr txBox="1"/>
          <p:nvPr/>
        </p:nvSpPr>
        <p:spPr>
          <a:xfrm>
            <a:off x="4298950" y="1059111"/>
            <a:ext cx="340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pPr marL="17780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0F2780-1342-CF49-BF4E-FC2B271BA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11" y="4542454"/>
            <a:ext cx="4768929" cy="127276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5EC1A-5495-9440-BD2C-EFB15C5BA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134" y="3725388"/>
            <a:ext cx="3619500" cy="210467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DE0ADC-E098-7D4A-8A67-F5B922508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134" y="576003"/>
            <a:ext cx="3612310" cy="290638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7393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12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TEACHING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E317D2-2EBC-E449-8D84-DBBACF39ACB8}"/>
              </a:ext>
            </a:extLst>
          </p:cNvPr>
          <p:cNvSpPr txBox="1"/>
          <p:nvPr/>
        </p:nvSpPr>
        <p:spPr>
          <a:xfrm>
            <a:off x="438150" y="1018481"/>
            <a:ext cx="48704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r>
              <a:rPr lang="en-US" dirty="0"/>
              <a:t>Extra Contributions: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Guest Lectures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Freshman Seminars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165100" indent="-165100"/>
            <a:r>
              <a:rPr lang="en-US" dirty="0"/>
              <a:t>Other Relevant Activities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Service learning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Undergraduate research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Study abroad</a:t>
            </a:r>
          </a:p>
          <a:p>
            <a:pPr marL="165100"/>
            <a:endParaRPr lang="en-US" dirty="0"/>
          </a:p>
          <a:p>
            <a:r>
              <a:rPr lang="en-US" dirty="0"/>
              <a:t>Teaching Grants, Awards, and Publications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List separate from research</a:t>
            </a:r>
          </a:p>
          <a:p>
            <a:pPr marL="165100"/>
            <a:endParaRPr lang="en-US" dirty="0"/>
          </a:p>
          <a:p>
            <a:r>
              <a:rPr lang="en-US" dirty="0"/>
              <a:t>Undergraduate and Graduate Research</a:t>
            </a:r>
          </a:p>
          <a:p>
            <a:pPr marL="285750" indent="-120650">
              <a:buFont typeface="Arial" panose="020B0604020202020204" pitchFamily="34" charset="0"/>
              <a:buChar char="•"/>
            </a:pPr>
            <a:r>
              <a:rPr lang="en-US" dirty="0"/>
              <a:t>Highlight their achievements</a:t>
            </a:r>
          </a:p>
          <a:p>
            <a:pPr marL="165100"/>
            <a:endParaRPr lang="en-US" dirty="0"/>
          </a:p>
          <a:p>
            <a:pPr marL="165100"/>
            <a:endParaRPr lang="en-US" dirty="0"/>
          </a:p>
          <a:p>
            <a:pPr marL="17780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2DEBE2-C561-1248-9FE5-61D27FB70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956" y="1382841"/>
            <a:ext cx="4152900" cy="181593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96AC34-1343-9840-85DF-9E73CB8BD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956" y="3434527"/>
            <a:ext cx="4152900" cy="227332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622581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2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B974CD-C0D3-F247-B218-5C55DD3B981A}"/>
              </a:ext>
            </a:extLst>
          </p:cNvPr>
          <p:cNvSpPr txBox="1"/>
          <p:nvPr/>
        </p:nvSpPr>
        <p:spPr>
          <a:xfrm>
            <a:off x="438150" y="1018481"/>
            <a:ext cx="487045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r>
              <a:rPr lang="en-US" dirty="0"/>
              <a:t>Strong Relationships: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Understand research needs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Collaborations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Co-authorship</a:t>
            </a:r>
          </a:p>
          <a:p>
            <a:pPr marL="177800"/>
            <a:endParaRPr lang="en-US" sz="1000" dirty="0"/>
          </a:p>
          <a:p>
            <a:pPr marL="12700"/>
            <a:r>
              <a:rPr lang="en-US" dirty="0"/>
              <a:t>AGAIN!!!</a:t>
            </a:r>
          </a:p>
          <a:p>
            <a:pPr marL="12700"/>
            <a:r>
              <a:rPr lang="en-US" dirty="0"/>
              <a:t>Understand Expectations: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UTIA </a:t>
            </a:r>
            <a:r>
              <a:rPr lang="en-US" dirty="0" err="1"/>
              <a:t>AgResearch</a:t>
            </a:r>
            <a:r>
              <a:rPr lang="en-US" dirty="0"/>
              <a:t> Report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Mentor</a:t>
            </a:r>
          </a:p>
          <a:p>
            <a:pPr marL="347663" indent="-169863">
              <a:buFont typeface="Arial" panose="020B0604020202020204" pitchFamily="34" charset="0"/>
              <a:buChar char="•"/>
            </a:pPr>
            <a:r>
              <a:rPr lang="en-US" dirty="0"/>
              <a:t>Other faculty members</a:t>
            </a:r>
          </a:p>
          <a:p>
            <a:pPr marL="177800"/>
            <a:endParaRPr lang="en-US" sz="1000" dirty="0"/>
          </a:p>
          <a:p>
            <a:pPr marL="165100" indent="-165100"/>
            <a:r>
              <a:rPr lang="en-US" dirty="0"/>
              <a:t>Graduate Students: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Publications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Presentations</a:t>
            </a:r>
          </a:p>
          <a:p>
            <a:pPr marL="342900" indent="-177800">
              <a:buFont typeface="Arial" panose="020B0604020202020204" pitchFamily="34" charset="0"/>
              <a:buChar char="•"/>
            </a:pPr>
            <a:r>
              <a:rPr lang="en-US" dirty="0"/>
              <a:t>Awards</a:t>
            </a:r>
          </a:p>
          <a:p>
            <a:pPr marL="165100"/>
            <a:endParaRPr lang="en-US" dirty="0"/>
          </a:p>
          <a:p>
            <a:pPr marL="165100"/>
            <a:endParaRPr lang="en-US" dirty="0"/>
          </a:p>
          <a:p>
            <a:pPr marL="17780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BC873-0549-6A42-AE40-B20A39D4C6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6383" y="435941"/>
            <a:ext cx="5287617" cy="51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1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E0063D-1F9B-2B4F-95B8-CD1C1C2D5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2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SERVICE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BDD9F-DB3B-4B42-A9E3-77748089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600"/>
            <a:ext cx="91440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344CD6-0CE2-D04B-B1FF-8B5081626194}"/>
              </a:ext>
            </a:extLst>
          </p:cNvPr>
          <p:cNvSpPr txBox="1"/>
          <p:nvPr/>
        </p:nvSpPr>
        <p:spPr>
          <a:xfrm>
            <a:off x="438150" y="1018481"/>
            <a:ext cx="48704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/>
          </a:p>
          <a:p>
            <a:r>
              <a:rPr lang="en-US" dirty="0"/>
              <a:t>Be Strategic:</a:t>
            </a:r>
          </a:p>
          <a:p>
            <a:pPr marL="450850" indent="-285750">
              <a:buFont typeface="Arial" panose="020B0604020202020204" pitchFamily="34" charset="0"/>
              <a:buChar char="•"/>
            </a:pPr>
            <a:r>
              <a:rPr lang="en-US" dirty="0"/>
              <a:t>Institutional </a:t>
            </a:r>
          </a:p>
          <a:p>
            <a:pPr marL="450850" indent="-285750">
              <a:buFont typeface="Arial" panose="020B0604020202020204" pitchFamily="34" charset="0"/>
              <a:buChar char="•"/>
            </a:pPr>
            <a:r>
              <a:rPr lang="en-US" dirty="0"/>
              <a:t>Professional </a:t>
            </a:r>
          </a:p>
          <a:p>
            <a:pPr marL="450850" indent="-285750">
              <a:buFont typeface="Arial" panose="020B0604020202020204" pitchFamily="34" charset="0"/>
              <a:buChar char="•"/>
            </a:pPr>
            <a:r>
              <a:rPr lang="en-US" dirty="0"/>
              <a:t>Public</a:t>
            </a:r>
          </a:p>
          <a:p>
            <a:pPr marL="165100"/>
            <a:endParaRPr lang="en-US" dirty="0"/>
          </a:p>
          <a:p>
            <a:r>
              <a:rPr lang="en-US" dirty="0"/>
              <a:t>RECOGNIZE CANNOT DO IT ALL!</a:t>
            </a:r>
          </a:p>
          <a:p>
            <a:pPr marL="165100"/>
            <a:endParaRPr lang="en-US" dirty="0"/>
          </a:p>
          <a:p>
            <a:pPr marL="165100"/>
            <a:endParaRPr lang="en-US" dirty="0"/>
          </a:p>
          <a:p>
            <a:pPr marL="17780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832703-B99C-8C4A-84CF-85B192CD40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37100" y="165099"/>
            <a:ext cx="4216400" cy="5621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A69050-B369-7444-83EA-5A7FE685CB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" y="3186937"/>
            <a:ext cx="4159250" cy="2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81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B7AF361F5714298B814C38ED19227" ma:contentTypeVersion="1" ma:contentTypeDescription="Create a new document." ma:contentTypeScope="" ma:versionID="accb7b5cbaa5a93a2c928b16b9bde59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A8A424-DC19-4CF7-AA20-6EBE5198A3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10812-309E-4F9D-B1D4-F133F34F618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7DDADCDF-37F5-4260-BDDD-426C4CD4C9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</TotalTime>
  <Words>282</Words>
  <Application>Microsoft Office PowerPoint</Application>
  <PresentationFormat>On-screen Show (4:3)</PresentationFormat>
  <Paragraphs>123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PREPARING A SUCCESFUL P&amp;T DOSSIER</vt:lpstr>
      <vt:lpstr>START EARLY</vt:lpstr>
      <vt:lpstr>BUILD STRONG RELATIONSHIPS</vt:lpstr>
      <vt:lpstr>SHOW CONNECTIONS</vt:lpstr>
      <vt:lpstr>TEACHING</vt:lpstr>
      <vt:lpstr>TEACHING</vt:lpstr>
      <vt:lpstr>TEACHING</vt:lpstr>
      <vt:lpstr>RESEARCH</vt:lpstr>
      <vt:lpstr>SERVICE</vt:lpstr>
      <vt:lpstr>GENERAL STRATEGY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Willcox, Emma</dc:creator>
  <cp:lastModifiedBy>Susan Craigo</cp:lastModifiedBy>
  <cp:revision>23</cp:revision>
  <dcterms:created xsi:type="dcterms:W3CDTF">2019-04-24T12:41:54Z</dcterms:created>
  <dcterms:modified xsi:type="dcterms:W3CDTF">2021-08-03T14:48:10Z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0x010100C60B7AF361F5714298B814C38ED19227</vt:lpwstr>
  </property>
</Properties>
</file>