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handoutMasterIdLst>
    <p:handoutMasterId r:id="rId19"/>
  </p:handoutMasterIdLst>
  <p:sldIdLst>
    <p:sldId id="259" r:id="rId6"/>
    <p:sldId id="278" r:id="rId7"/>
    <p:sldId id="265" r:id="rId8"/>
    <p:sldId id="274" r:id="rId9"/>
    <p:sldId id="275" r:id="rId10"/>
    <p:sldId id="276" r:id="rId11"/>
    <p:sldId id="280" r:id="rId12"/>
    <p:sldId id="285" r:id="rId13"/>
    <p:sldId id="286" r:id="rId14"/>
    <p:sldId id="282" r:id="rId15"/>
    <p:sldId id="283" r:id="rId16"/>
    <p:sldId id="284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68" autoAdjust="0"/>
  </p:normalViewPr>
  <p:slideViewPr>
    <p:cSldViewPr snapToGrid="0" snapToObjects="1"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4BDCA-9988-443F-924B-89217AEEC8F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98B60-7358-45C4-9F08-85113B6A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5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0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93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29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04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1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1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7AFE-A62D-924E-BAB9-30A46BE3006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TIA logo bar landscap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59574"/>
            <a:ext cx="91440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6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93D9-3101-BB4B-A335-F9154987A23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5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UTIA logo bar landscape_single lin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54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vost.utk.ed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835151"/>
            <a:ext cx="8229600" cy="1143000"/>
          </a:xfrm>
          <a:noFill/>
          <a:effectLst>
            <a:softEdge rad="152400"/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UTIA P&amp;T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3219450"/>
            <a:ext cx="6257925" cy="1047750"/>
          </a:xfrm>
          <a:noFill/>
          <a:effectLst>
            <a:softEdge rad="203200"/>
          </a:effectLst>
        </p:spPr>
        <p:txBody>
          <a:bodyPr wrap="none">
            <a:normAutofit fontScale="77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457200" lvl="1" indent="0">
              <a:buNone/>
            </a:pPr>
            <a:r>
              <a:rPr lang="en-US" sz="5200" b="1" dirty="0">
                <a:solidFill>
                  <a:schemeClr val="bg1"/>
                </a:solidFill>
              </a:rPr>
              <a:t>Overview of P&amp;T Process</a:t>
            </a:r>
          </a:p>
          <a:p>
            <a:pPr marL="320040" lvl="0" indent="-32004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sz="27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0902" y="5629275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29, 2019</a:t>
            </a:r>
          </a:p>
        </p:txBody>
      </p:sp>
    </p:spTree>
    <p:extLst>
      <p:ext uri="{BB962C8B-B14F-4D97-AF65-F5344CB8AC3E}">
        <p14:creationId xmlns:p14="http://schemas.microsoft.com/office/powerpoint/2010/main" val="153523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152400"/>
          </a:effectLst>
        </p:spPr>
        <p:txBody>
          <a:bodyPr/>
          <a:lstStyle/>
          <a:p>
            <a:r>
              <a:rPr lang="en-US" b="1" dirty="0"/>
              <a:t>Overview of P&amp;T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in the process …</a:t>
            </a:r>
          </a:p>
          <a:p>
            <a:pPr lvl="1"/>
            <a:r>
              <a:rPr lang="en-US" dirty="0"/>
              <a:t>Summer before</a:t>
            </a:r>
          </a:p>
          <a:p>
            <a:pPr lvl="2"/>
            <a:r>
              <a:rPr lang="en-US" dirty="0"/>
              <a:t>Finalize dossier and CV - work with mentor(s)</a:t>
            </a:r>
          </a:p>
          <a:p>
            <a:pPr lvl="2"/>
            <a:r>
              <a:rPr lang="en-US" dirty="0"/>
              <a:t>Submit list of potential external reviewers</a:t>
            </a:r>
          </a:p>
          <a:p>
            <a:pPr lvl="1"/>
            <a:r>
              <a:rPr lang="en-US" dirty="0"/>
              <a:t>Submit final dossier and supporting materials to department head (Oct 19)</a:t>
            </a:r>
          </a:p>
          <a:p>
            <a:pPr lvl="1"/>
            <a:r>
              <a:rPr lang="en-US" dirty="0"/>
              <a:t>Departmental review (Oct 19 – Dec 14)</a:t>
            </a:r>
          </a:p>
          <a:p>
            <a:pPr lvl="1"/>
            <a:r>
              <a:rPr lang="en-US" dirty="0"/>
              <a:t>Department head review (Dec 17)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7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152400"/>
          </a:effectLst>
        </p:spPr>
        <p:txBody>
          <a:bodyPr/>
          <a:lstStyle/>
          <a:p>
            <a:r>
              <a:rPr lang="en-US" b="1" dirty="0"/>
              <a:t>Overview of P&amp;T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in the process …</a:t>
            </a:r>
          </a:p>
          <a:p>
            <a:pPr lvl="1"/>
            <a:r>
              <a:rPr lang="en-US" dirty="0"/>
              <a:t>Dissenting statements, </a:t>
            </a:r>
            <a:r>
              <a:rPr lang="en-US" b="1" dirty="0"/>
              <a:t>candidate/faculty</a:t>
            </a:r>
            <a:r>
              <a:rPr lang="en-US" dirty="0"/>
              <a:t> (Jan 2)</a:t>
            </a:r>
          </a:p>
          <a:p>
            <a:pPr lvl="1"/>
            <a:r>
              <a:rPr lang="en-US" dirty="0"/>
              <a:t>P&amp;T Committee recommendations to the Dean(s) (Feb 1)</a:t>
            </a:r>
          </a:p>
          <a:p>
            <a:pPr lvl="1"/>
            <a:r>
              <a:rPr lang="en-US" dirty="0"/>
              <a:t>Dissenting statements (Feb 15)</a:t>
            </a:r>
          </a:p>
          <a:p>
            <a:pPr lvl="1"/>
            <a:r>
              <a:rPr lang="en-US" dirty="0"/>
              <a:t>Dean(s) recommendations to the Chancellor (March 1)</a:t>
            </a:r>
          </a:p>
          <a:p>
            <a:pPr lvl="1"/>
            <a:r>
              <a:rPr lang="en-US" dirty="0"/>
              <a:t>Dissenting statements (March 15)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152400"/>
          </a:effectLst>
        </p:spPr>
        <p:txBody>
          <a:bodyPr/>
          <a:lstStyle/>
          <a:p>
            <a:r>
              <a:rPr lang="en-US" b="1" dirty="0"/>
              <a:t>Overview of P&amp;T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in the process …</a:t>
            </a:r>
          </a:p>
          <a:p>
            <a:pPr lvl="1"/>
            <a:r>
              <a:rPr lang="en-US" dirty="0"/>
              <a:t>Chancellor to forward P&amp;T recommendations to UT President (May 3)</a:t>
            </a:r>
          </a:p>
          <a:p>
            <a:pPr lvl="1"/>
            <a:r>
              <a:rPr lang="en-US" dirty="0"/>
              <a:t>Dissenting statements (May 17)</a:t>
            </a:r>
          </a:p>
          <a:p>
            <a:pPr lvl="1"/>
            <a:r>
              <a:rPr lang="en-US" dirty="0"/>
              <a:t>Final decision from Board of trustees (June meeting)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4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40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152400"/>
          </a:effectLst>
        </p:spPr>
        <p:txBody>
          <a:bodyPr/>
          <a:lstStyle/>
          <a:p>
            <a:r>
              <a:rPr lang="en-US" b="1" dirty="0"/>
              <a:t>Overview of P&amp;T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Assistant to Tenured Associate Professor</a:t>
            </a:r>
          </a:p>
          <a:p>
            <a:r>
              <a:rPr lang="en-US" dirty="0"/>
              <a:t>Associate to Full Professor</a:t>
            </a:r>
          </a:p>
        </p:txBody>
      </p:sp>
    </p:spTree>
    <p:extLst>
      <p:ext uri="{BB962C8B-B14F-4D97-AF65-F5344CB8AC3E}">
        <p14:creationId xmlns:p14="http://schemas.microsoft.com/office/powerpoint/2010/main" val="70660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152400"/>
          </a:effectLst>
        </p:spPr>
        <p:txBody>
          <a:bodyPr/>
          <a:lstStyle/>
          <a:p>
            <a:r>
              <a:rPr lang="en-US" b="1" dirty="0"/>
              <a:t>Overview of P&amp;T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Assistant to Tenured Associate Professor</a:t>
            </a:r>
          </a:p>
          <a:p>
            <a:pPr lvl="1"/>
            <a:r>
              <a:rPr lang="en-US" dirty="0"/>
              <a:t>Hired </a:t>
            </a:r>
          </a:p>
          <a:p>
            <a:pPr lvl="1"/>
            <a:r>
              <a:rPr lang="en-US" dirty="0"/>
              <a:t>Annual Review Reports/Retention</a:t>
            </a:r>
          </a:p>
          <a:p>
            <a:pPr lvl="1"/>
            <a:r>
              <a:rPr lang="en-US" dirty="0"/>
              <a:t>Mid-Cycle Review</a:t>
            </a:r>
          </a:p>
          <a:p>
            <a:pPr lvl="1"/>
            <a:r>
              <a:rPr lang="en-US" dirty="0"/>
              <a:t>Annual Review Reports/Retention</a:t>
            </a:r>
          </a:p>
          <a:p>
            <a:pPr lvl="1"/>
            <a:r>
              <a:rPr lang="en-US" dirty="0"/>
              <a:t>Promotion and Tenure Review</a:t>
            </a:r>
          </a:p>
        </p:txBody>
      </p:sp>
    </p:spTree>
    <p:extLst>
      <p:ext uri="{BB962C8B-B14F-4D97-AF65-F5344CB8AC3E}">
        <p14:creationId xmlns:p14="http://schemas.microsoft.com/office/powerpoint/2010/main" val="26350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152400"/>
          </a:effectLst>
        </p:spPr>
        <p:txBody>
          <a:bodyPr/>
          <a:lstStyle/>
          <a:p>
            <a:r>
              <a:rPr lang="en-US" b="1" dirty="0"/>
              <a:t>Overview of P&amp;T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Associate to Full Professor</a:t>
            </a:r>
          </a:p>
          <a:p>
            <a:pPr lvl="1"/>
            <a:r>
              <a:rPr lang="en-US" dirty="0"/>
              <a:t>Annual Review Reports </a:t>
            </a:r>
          </a:p>
          <a:p>
            <a:pPr lvl="1"/>
            <a:r>
              <a:rPr lang="en-US" dirty="0"/>
              <a:t>Promotion Review Dossier (only since promotion)</a:t>
            </a:r>
          </a:p>
          <a:p>
            <a:r>
              <a:rPr lang="en-US" dirty="0"/>
              <a:t>Associate/Full Professor … 6-year Reviews</a:t>
            </a:r>
          </a:p>
          <a:p>
            <a:pPr lvl="1"/>
            <a:r>
              <a:rPr lang="en-US" dirty="0"/>
              <a:t>Process Being Implemented in 2019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8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152400"/>
          </a:effectLst>
        </p:spPr>
        <p:txBody>
          <a:bodyPr/>
          <a:lstStyle/>
          <a:p>
            <a:r>
              <a:rPr lang="en-US" b="1" dirty="0"/>
              <a:t>Overview of P&amp;T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Dossier</a:t>
            </a:r>
          </a:p>
          <a:p>
            <a:pPr lvl="1"/>
            <a:r>
              <a:rPr lang="en-US" dirty="0"/>
              <a:t>See </a:t>
            </a:r>
            <a:r>
              <a:rPr lang="en-US" i="1" dirty="0"/>
              <a:t>Manual for Faculty Evaluation</a:t>
            </a:r>
            <a:r>
              <a:rPr lang="en-US" dirty="0"/>
              <a:t> (2016)</a:t>
            </a:r>
          </a:p>
          <a:p>
            <a:pPr marL="457200" lvl="1" indent="0">
              <a:buNone/>
            </a:pPr>
            <a:r>
              <a:rPr lang="en-US" dirty="0"/>
              <a:t>	(</a:t>
            </a:r>
            <a:r>
              <a:rPr lang="en-US" dirty="0">
                <a:hlinkClick r:id="rId3"/>
              </a:rPr>
              <a:t>http://provost.utk.edu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Follow Outline in Appendix B</a:t>
            </a:r>
          </a:p>
          <a:p>
            <a:pPr lvl="2"/>
            <a:r>
              <a:rPr lang="en-US" dirty="0"/>
              <a:t>Sections A – E (faculty)</a:t>
            </a:r>
          </a:p>
          <a:p>
            <a:pPr lvl="2"/>
            <a:r>
              <a:rPr lang="en-US" dirty="0"/>
              <a:t>Sections F and G (Dept. Head)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891" y="2680676"/>
            <a:ext cx="2383535" cy="32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9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3"/>
            <a:ext cx="8229600" cy="1143000"/>
          </a:xfrm>
          <a:noFill/>
          <a:effectLst>
            <a:softEdge rad="152400"/>
          </a:effectLst>
        </p:spPr>
        <p:txBody>
          <a:bodyPr>
            <a:normAutofit fontScale="90000"/>
          </a:bodyPr>
          <a:lstStyle/>
          <a:p>
            <a:r>
              <a:rPr lang="en-US" b="1" dirty="0"/>
              <a:t>Overview of P&amp;T Process</a:t>
            </a:r>
            <a:br>
              <a:rPr lang="en-US" b="1" dirty="0"/>
            </a:br>
            <a:r>
              <a:rPr lang="en-US" sz="3600" b="1" u="sng" dirty="0"/>
              <a:t>The Dossier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269" y="1147673"/>
            <a:ext cx="9220200" cy="4525963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2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Summary Sheet: Recommendations for P&amp;T (DH)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Educational History and Employment History (Example Provided)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Statement of Responsibilities (DH)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Department and College Criteria Statements (Standard)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Certification of Competence to Communicate in English (Form)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	Teaching Ability and Effectiveness (Candidate)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	Research, Scholarship, Creative Achievement (Candidate)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	Institutional, Disciplinary, and/or Professional Service (Candidate)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lphaUcPeriod" startAt="5"/>
            </a:pPr>
            <a:r>
              <a:rPr lang="en-US" sz="2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Candidate Signature Statement (Candidate)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lphaUcPeriod" startAt="5"/>
            </a:pPr>
            <a:endParaRPr lang="en-US" sz="2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lphaUcPeriod" startAt="5"/>
            </a:pP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Letters of Assessment (DH)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lphaUcPeriod" startAt="5"/>
            </a:pPr>
            <a:endParaRPr lang="en-US" sz="2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lphaUcPeriod" startAt="5"/>
            </a:pP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Evaluative Recommendations, Reports, and Statements (DH)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4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15"/>
            <a:ext cx="8229600" cy="1143000"/>
          </a:xfrm>
          <a:noFill/>
          <a:effectLst>
            <a:softEdge rad="152400"/>
          </a:effectLst>
        </p:spPr>
        <p:txBody>
          <a:bodyPr>
            <a:normAutofit/>
          </a:bodyPr>
          <a:lstStyle/>
          <a:p>
            <a:r>
              <a:rPr lang="en-US" sz="3600" b="1" dirty="0"/>
              <a:t>B. Teaching Ability and Effectiveness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Section 1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Include: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Teaching philosophy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List of courses taught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Student evaluation compilation or documented evaluation of candidate’s programs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Peer teaching evaluation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May provide summary of student comments (DH)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Section 2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Include: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Administrators’ statements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Teaching/Advising effectiveness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Teaching honors/awards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Supervised graduate dissertations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Undergraduate honor theses supervised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Memberships on graduate degree candidates’ committees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Expertise/Experience in international/intercultural activities</a:t>
            </a:r>
          </a:p>
        </p:txBody>
      </p:sp>
    </p:spTree>
    <p:extLst>
      <p:ext uri="{BB962C8B-B14F-4D97-AF65-F5344CB8AC3E}">
        <p14:creationId xmlns:p14="http://schemas.microsoft.com/office/powerpoint/2010/main" val="334268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35"/>
            <a:ext cx="8229600" cy="1143000"/>
          </a:xfrm>
          <a:noFill/>
          <a:effectLst>
            <a:softEdge rad="152400"/>
          </a:effectLst>
        </p:spPr>
        <p:txBody>
          <a:bodyPr>
            <a:normAutofit/>
          </a:bodyPr>
          <a:lstStyle/>
          <a:p>
            <a:r>
              <a:rPr lang="en-US" sz="3600" b="1" dirty="0"/>
              <a:t>C. Research, Scholarship, Creative Activity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Candidate’s Statement  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Research and/or Scholarly Publications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Creative Activity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Projects, Grants, Commissions, and Contracts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Other Evidence of Research or Creative Accomplishments (patents, new software programs developed, etc.)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Seminars and Workshops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Papers Presented at Technical/Professional Meetings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Honors/Awards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Grants/Contracts for Instruction/Training Programs</a:t>
            </a:r>
          </a:p>
        </p:txBody>
      </p:sp>
    </p:spTree>
    <p:extLst>
      <p:ext uri="{BB962C8B-B14F-4D97-AF65-F5344CB8AC3E}">
        <p14:creationId xmlns:p14="http://schemas.microsoft.com/office/powerpoint/2010/main" val="379628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52"/>
            <a:ext cx="8229600" cy="1143000"/>
          </a:xfrm>
          <a:noFill/>
          <a:effectLst>
            <a:softEdge rad="152400"/>
          </a:effectLst>
        </p:spPr>
        <p:txBody>
          <a:bodyPr>
            <a:normAutofit fontScale="90000"/>
          </a:bodyPr>
          <a:lstStyle/>
          <a:p>
            <a:r>
              <a:rPr lang="en-US" sz="3600" b="1" dirty="0"/>
              <a:t>D: Institutional, Disciplinary, and/or Professional 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Candidate’s Statement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Institutional Summary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Committee work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University-wide governance bodies 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Contributions to enhance equal opportunity, cultural diversity, and international and intercultural awareness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Disciplinary Service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Offices held, committee work, journal refereeing in professional societies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Academic discipline service honors/awards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Professional Service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Public/private organizations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Governmental agencies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Community affairs</a:t>
            </a:r>
          </a:p>
        </p:txBody>
      </p:sp>
    </p:spTree>
    <p:extLst>
      <p:ext uri="{BB962C8B-B14F-4D97-AF65-F5344CB8AC3E}">
        <p14:creationId xmlns:p14="http://schemas.microsoft.com/office/powerpoint/2010/main" val="428858621"/>
      </p:ext>
    </p:extLst>
  </p:cSld>
  <p:clrMapOvr>
    <a:masterClrMapping/>
  </p:clrMapOvr>
</p:sld>
</file>

<file path=ppt/theme/theme1.xml><?xml version="1.0" encoding="utf-8"?>
<a:theme xmlns:a="http://schemas.openxmlformats.org/drawingml/2006/main" name="UTIA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B7AF361F5714298B814C38ED19227" ma:contentTypeVersion="1" ma:contentTypeDescription="Create a new document." ma:contentTypeScope="" ma:versionID="accb7b5cbaa5a93a2c928b16b9bde5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BEE9CE-7F5A-4284-B682-20002ADC8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1A5604-182B-4EA9-99DC-34376788A654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A68FF0-2860-4320-BFC8-EAF360B7DF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UTIAtemplate</Template>
  <TotalTime>1397</TotalTime>
  <Words>620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Wingdings</vt:lpstr>
      <vt:lpstr>UTIAtemplate</vt:lpstr>
      <vt:lpstr>Custom Design</vt:lpstr>
      <vt:lpstr>UTIA P&amp;T Workshop</vt:lpstr>
      <vt:lpstr>Overview of P&amp;T Process</vt:lpstr>
      <vt:lpstr>Overview of P&amp;T Process</vt:lpstr>
      <vt:lpstr>Overview of P&amp;T Process</vt:lpstr>
      <vt:lpstr>Overview of P&amp;T Process</vt:lpstr>
      <vt:lpstr>Overview of P&amp;T Process The Dossier</vt:lpstr>
      <vt:lpstr>B. Teaching Ability and Effectiveness</vt:lpstr>
      <vt:lpstr>C. Research, Scholarship, Creative Activity</vt:lpstr>
      <vt:lpstr>D: Institutional, Disciplinary, and/or Professional Service</vt:lpstr>
      <vt:lpstr>Overview of P&amp;T Process</vt:lpstr>
      <vt:lpstr>Overview of P&amp;T Process</vt:lpstr>
      <vt:lpstr>Overview of P&amp;T Process</vt:lpstr>
      <vt:lpstr>PowerPoint Presentation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Workshop Mid-Cycle Review 2016</dc:title>
  <dc:creator>Gerloff, Delton C</dc:creator>
  <cp:lastModifiedBy>Susan Craigo</cp:lastModifiedBy>
  <cp:revision>57</cp:revision>
  <cp:lastPrinted>2019-04-24T19:19:38Z</cp:lastPrinted>
  <dcterms:created xsi:type="dcterms:W3CDTF">2016-06-06T18:53:47Z</dcterms:created>
  <dcterms:modified xsi:type="dcterms:W3CDTF">2021-08-03T14:15:16Z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0x010100C60B7AF361F5714298B814C38ED19227</vt:lpwstr>
  </property>
</Properties>
</file>