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sldIdLst>
    <p:sldId id="258" r:id="rId6"/>
    <p:sldId id="269" r:id="rId7"/>
    <p:sldId id="270" r:id="rId8"/>
    <p:sldId id="265" r:id="rId9"/>
    <p:sldId id="282" r:id="rId10"/>
    <p:sldId id="279" r:id="rId11"/>
    <p:sldId id="280" r:id="rId12"/>
    <p:sldId id="281" r:id="rId13"/>
    <p:sldId id="284" r:id="rId14"/>
    <p:sldId id="271" r:id="rId15"/>
    <p:sldId id="275" r:id="rId1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68" autoAdjust="0"/>
  </p:normalViewPr>
  <p:slideViewPr>
    <p:cSldViewPr snapToGrid="0" snapToObjects="1">
      <p:cViewPr varScale="1">
        <p:scale>
          <a:sx n="138" d="100"/>
          <a:sy n="138" d="100"/>
        </p:scale>
        <p:origin x="61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61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701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20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18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41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93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29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04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2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1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76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5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2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51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8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0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1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3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1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7AFE-A62D-924E-BAB9-30A46BE3006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92673-8701-004B-BC5B-AB8100A5B86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9034"/>
            <a:ext cx="9144000" cy="6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6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393D9-3101-BB4B-A335-F9154987A23D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36EDF-216B-8A4B-B224-7679C62C7FC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65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6" b="1989"/>
          <a:stretch/>
        </p:blipFill>
        <p:spPr>
          <a:xfrm>
            <a:off x="0" y="4534215"/>
            <a:ext cx="9144000" cy="6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8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362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The Scholarship of Teaching and Learning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UTIA Promotion and Tenure Workshop</a:t>
            </a:r>
            <a:br>
              <a:rPr lang="en-US" dirty="0"/>
            </a:br>
            <a:r>
              <a:rPr lang="en-US" dirty="0"/>
              <a:t>May 4, 2023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David G. White</a:t>
            </a:r>
            <a:br>
              <a:rPr lang="en-US" sz="2000" dirty="0"/>
            </a:br>
            <a:r>
              <a:rPr lang="en-US" sz="2000" dirty="0"/>
              <a:t>Interim Dean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612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4AFC1-0EA6-42DA-8DA1-126EAE998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9951"/>
            <a:ext cx="8229600" cy="3265422"/>
          </a:xfrm>
        </p:spPr>
        <p:txBody>
          <a:bodyPr>
            <a:normAutofit/>
          </a:bodyPr>
          <a:lstStyle/>
          <a:p>
            <a:r>
              <a:rPr lang="en-US" sz="2800" dirty="0"/>
              <a:t>Faculty are expected to become good, solid teachers who work enthusiastically with students, try new approaches to pedagogy, and contribute to the development of departmental programs</a:t>
            </a:r>
          </a:p>
          <a:p>
            <a:endParaRPr lang="en-US" sz="900" dirty="0"/>
          </a:p>
          <a:p>
            <a:r>
              <a:rPr lang="en-US" sz="2800" dirty="0"/>
              <a:t>Practice and promote effective and innovative teaching and student engagement approaches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4CA7EF8-B499-4A2F-B953-C75CA67B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Teaching Ability and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589100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/ Comments</a:t>
            </a:r>
          </a:p>
        </p:txBody>
      </p:sp>
      <p:pic>
        <p:nvPicPr>
          <p:cNvPr id="2050" name="Picture 2" descr="C:\Users\cbeyl\AppData\Local\Microsoft\Windows\Temporary Internet Files\Content.IE5\3NAF5I1C\MC90044149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72" y="1382126"/>
            <a:ext cx="2742857" cy="27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3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E6A1-8584-4B10-8063-BA0AA342D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Criteria for Appointment to Faculty Rank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695E6B-6C34-4AFD-9824-2FF549C26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09" t="10067" r="8030" b="4546"/>
          <a:stretch/>
        </p:blipFill>
        <p:spPr>
          <a:xfrm>
            <a:off x="394853" y="1369916"/>
            <a:ext cx="2992582" cy="3080118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5A53953-6CF3-438B-956B-89283A508C51}"/>
              </a:ext>
            </a:extLst>
          </p:cNvPr>
          <p:cNvSpPr txBox="1">
            <a:spLocks/>
          </p:cNvSpPr>
          <p:nvPr/>
        </p:nvSpPr>
        <p:spPr>
          <a:xfrm>
            <a:off x="3834413" y="1272934"/>
            <a:ext cx="4977077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Demonstrated record of achievement and the promise of continued excellence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Reflected in the faculty member’s –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teaching (</a:t>
            </a:r>
            <a:r>
              <a:rPr lang="en-US" sz="1400" dirty="0">
                <a:solidFill>
                  <a:srgbClr val="0000FF"/>
                </a:solidFill>
              </a:rPr>
              <a:t>which includes advising and mentoring</a:t>
            </a:r>
            <a:r>
              <a:rPr lang="en-US" sz="14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research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service or other creative work in the discipline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participation in professional organizations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willingness to contribute to the common life of the university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effective work with colleagues and students, including the faculty member’s ability to interact appropriately with colleagues and students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881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A6260408-B6BA-4E20-8042-A4822278DF38}"/>
              </a:ext>
            </a:extLst>
          </p:cNvPr>
          <p:cNvSpPr txBox="1">
            <a:spLocks/>
          </p:cNvSpPr>
          <p:nvPr/>
        </p:nvSpPr>
        <p:spPr>
          <a:xfrm>
            <a:off x="1143000" y="27708"/>
            <a:ext cx="6858000" cy="672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Rank: Expanding Expectations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C6C46D-23DB-41C1-899C-637E8A4733E3}"/>
              </a:ext>
            </a:extLst>
          </p:cNvPr>
          <p:cNvSpPr txBox="1"/>
          <p:nvPr/>
        </p:nvSpPr>
        <p:spPr>
          <a:xfrm>
            <a:off x="3538601" y="970267"/>
            <a:ext cx="265443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highlight>
                  <a:srgbClr val="FFFF00"/>
                </a:highlight>
              </a:rPr>
              <a:t>Associate professors </a:t>
            </a:r>
            <a:r>
              <a:rPr lang="en-US" sz="1350" i="1" dirty="0"/>
              <a:t>are expected to</a:t>
            </a:r>
          </a:p>
          <a:p>
            <a:endParaRPr lang="en-US" sz="1350" i="1" dirty="0"/>
          </a:p>
          <a:p>
            <a:r>
              <a:rPr lang="en-US" sz="1350" dirty="0"/>
              <a:t>1. hold the doctorate or other terminal degree of the discipline, or to present equivalent training</a:t>
            </a:r>
          </a:p>
          <a:p>
            <a:r>
              <a:rPr lang="en-US" sz="1350" dirty="0"/>
              <a:t>and experience as appropriate to the particular appointment</a:t>
            </a:r>
          </a:p>
          <a:p>
            <a:endParaRPr lang="en-US" sz="1350" dirty="0"/>
          </a:p>
          <a:p>
            <a:r>
              <a:rPr lang="en-US" sz="1350" dirty="0"/>
              <a:t>2. </a:t>
            </a:r>
            <a:r>
              <a:rPr lang="en-US" sz="1350" b="1" dirty="0">
                <a:solidFill>
                  <a:srgbClr val="FF0000"/>
                </a:solidFill>
              </a:rPr>
              <a:t>be good </a:t>
            </a:r>
            <a:r>
              <a:rPr lang="en-US" sz="1350" dirty="0"/>
              <a:t>teachers</a:t>
            </a:r>
          </a:p>
          <a:p>
            <a:endParaRPr lang="en-US" sz="1350" dirty="0"/>
          </a:p>
          <a:p>
            <a:r>
              <a:rPr lang="en-US" sz="1350" dirty="0"/>
              <a:t>3. have achieved and to maintain a recognized record in disciplinary research / scholarship /</a:t>
            </a:r>
          </a:p>
          <a:p>
            <a:r>
              <a:rPr lang="en-US" sz="1350" dirty="0"/>
              <a:t>creative activity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87FAC-E460-4FA0-BBB9-9BE620036096}"/>
              </a:ext>
            </a:extLst>
          </p:cNvPr>
          <p:cNvSpPr txBox="1"/>
          <p:nvPr/>
        </p:nvSpPr>
        <p:spPr>
          <a:xfrm>
            <a:off x="845127" y="963633"/>
            <a:ext cx="2693474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highlight>
                  <a:srgbClr val="FFFF00"/>
                </a:highlight>
              </a:rPr>
              <a:t>Assistant professors </a:t>
            </a:r>
            <a:r>
              <a:rPr lang="en-US" sz="1350" i="1" dirty="0"/>
              <a:t>are expected to</a:t>
            </a:r>
          </a:p>
          <a:p>
            <a:endParaRPr lang="en-US" sz="1350" i="1" dirty="0"/>
          </a:p>
          <a:p>
            <a:r>
              <a:rPr lang="en-US" sz="1350" dirty="0"/>
              <a:t>1. hold the doctorate or other terminal degree of the discipline, or to present equivalent training</a:t>
            </a:r>
          </a:p>
          <a:p>
            <a:r>
              <a:rPr lang="en-US" sz="1350" dirty="0"/>
              <a:t>and experience as appropriate to the particular appointment</a:t>
            </a:r>
          </a:p>
          <a:p>
            <a:endParaRPr lang="en-US" sz="1350" dirty="0"/>
          </a:p>
          <a:p>
            <a:r>
              <a:rPr lang="en-US" sz="1350" dirty="0"/>
              <a:t>2. </a:t>
            </a:r>
            <a:r>
              <a:rPr lang="en-US" sz="1350" b="1" dirty="0">
                <a:solidFill>
                  <a:srgbClr val="FF0000"/>
                </a:solidFill>
              </a:rPr>
              <a:t>show promise </a:t>
            </a:r>
            <a:r>
              <a:rPr lang="en-US" sz="1350" dirty="0"/>
              <a:t>as teachers</a:t>
            </a:r>
          </a:p>
          <a:p>
            <a:endParaRPr lang="en-US" sz="1350" dirty="0"/>
          </a:p>
          <a:p>
            <a:r>
              <a:rPr lang="en-US" sz="1350" dirty="0"/>
              <a:t>3. show promise of developing a program in disciplinary research / scholarship / creative</a:t>
            </a:r>
          </a:p>
          <a:p>
            <a:r>
              <a:rPr lang="en-US" sz="1350" dirty="0"/>
              <a:t>activity that is gaining external recognition</a:t>
            </a:r>
          </a:p>
          <a:p>
            <a:endParaRPr lang="en-US" sz="135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2BB0FA-41AD-4360-A09B-C64B1455940E}"/>
              </a:ext>
            </a:extLst>
          </p:cNvPr>
          <p:cNvSpPr txBox="1"/>
          <p:nvPr/>
        </p:nvSpPr>
        <p:spPr>
          <a:xfrm>
            <a:off x="6184379" y="976901"/>
            <a:ext cx="2634920" cy="38318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350" b="1" i="1" dirty="0">
                <a:highlight>
                  <a:srgbClr val="FFFF00"/>
                </a:highlight>
              </a:rPr>
              <a:t>Professors</a:t>
            </a:r>
            <a:r>
              <a:rPr lang="en-US" sz="1350" i="1" dirty="0">
                <a:highlight>
                  <a:srgbClr val="FFFF00"/>
                </a:highlight>
              </a:rPr>
              <a:t> </a:t>
            </a:r>
            <a:r>
              <a:rPr lang="en-US" sz="1350" i="1" dirty="0"/>
              <a:t>are expected to</a:t>
            </a:r>
          </a:p>
          <a:p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1. hold the doctorate or other terminal degree of the discipline, or to present equivalent training</a:t>
            </a:r>
          </a:p>
          <a:p>
            <a:r>
              <a:rPr lang="en-US" sz="1350" dirty="0"/>
              <a:t>and experience as appropriate to the particular appointment</a:t>
            </a:r>
          </a:p>
          <a:p>
            <a:endParaRPr lang="en-US" sz="1350" dirty="0"/>
          </a:p>
          <a:p>
            <a:r>
              <a:rPr lang="en-US" sz="1350" dirty="0"/>
              <a:t>2. </a:t>
            </a:r>
            <a:r>
              <a:rPr lang="en-US" sz="1350" b="1" dirty="0">
                <a:solidFill>
                  <a:srgbClr val="FF0000"/>
                </a:solidFill>
              </a:rPr>
              <a:t>be</a:t>
            </a:r>
            <a:r>
              <a:rPr lang="en-US" sz="1350" b="1" dirty="0"/>
              <a:t> </a:t>
            </a:r>
            <a:r>
              <a:rPr lang="en-US" sz="1350" b="1" dirty="0">
                <a:solidFill>
                  <a:srgbClr val="FF0000"/>
                </a:solidFill>
              </a:rPr>
              <a:t>accomplished</a:t>
            </a:r>
            <a:r>
              <a:rPr lang="en-US" sz="1350" b="1" dirty="0"/>
              <a:t> </a:t>
            </a:r>
            <a:r>
              <a:rPr lang="en-US" sz="1350" dirty="0"/>
              <a:t>teachers</a:t>
            </a:r>
          </a:p>
          <a:p>
            <a:endParaRPr lang="en-US" sz="1350" dirty="0"/>
          </a:p>
          <a:p>
            <a:r>
              <a:rPr lang="en-US" sz="1350" dirty="0"/>
              <a:t>3. have achieved and to maintain a nationally recognized record in, disciplinary research /</a:t>
            </a:r>
          </a:p>
          <a:p>
            <a:r>
              <a:rPr lang="en-US" sz="1350" dirty="0"/>
              <a:t>scholarship / creative activity</a:t>
            </a:r>
          </a:p>
          <a:p>
            <a:endParaRPr lang="en-US" sz="1350" dirty="0"/>
          </a:p>
          <a:p>
            <a:endParaRPr lang="en-US" sz="1350" dirty="0"/>
          </a:p>
          <a:p>
            <a:endParaRPr lang="en-US" sz="135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A1F6F6-B6FF-4810-BDE7-B52C72BEF00D}"/>
              </a:ext>
            </a:extLst>
          </p:cNvPr>
          <p:cNvGrpSpPr/>
          <p:nvPr/>
        </p:nvGrpSpPr>
        <p:grpSpPr>
          <a:xfrm>
            <a:off x="845127" y="2758786"/>
            <a:ext cx="7730836" cy="449195"/>
            <a:chOff x="845127" y="2571750"/>
            <a:chExt cx="7730836" cy="449195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FF6BC3-A122-45F2-8C3D-4C0C4C7BC587}"/>
                </a:ext>
              </a:extLst>
            </p:cNvPr>
            <p:cNvCxnSpPr>
              <a:cxnSpLocks/>
            </p:cNvCxnSpPr>
            <p:nvPr/>
          </p:nvCxnSpPr>
          <p:spPr>
            <a:xfrm>
              <a:off x="852054" y="2571750"/>
              <a:ext cx="7723909" cy="2663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CB6789-9771-4217-AB39-FDE9250D06E1}"/>
                </a:ext>
              </a:extLst>
            </p:cNvPr>
            <p:cNvCxnSpPr>
              <a:cxnSpLocks/>
            </p:cNvCxnSpPr>
            <p:nvPr/>
          </p:nvCxnSpPr>
          <p:spPr>
            <a:xfrm>
              <a:off x="845127" y="2994312"/>
              <a:ext cx="7723909" cy="26633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0099D41-5DC2-43BA-9CFA-1B6A58E3C220}"/>
              </a:ext>
            </a:extLst>
          </p:cNvPr>
          <p:cNvGrpSpPr/>
          <p:nvPr/>
        </p:nvGrpSpPr>
        <p:grpSpPr>
          <a:xfrm>
            <a:off x="3186546" y="2819404"/>
            <a:ext cx="2604658" cy="313748"/>
            <a:chOff x="3186546" y="2860966"/>
            <a:chExt cx="2604658" cy="200894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B1327C2E-1096-46BB-956B-1EB74CEACAA8}"/>
                </a:ext>
              </a:extLst>
            </p:cNvPr>
            <p:cNvSpPr/>
            <p:nvPr/>
          </p:nvSpPr>
          <p:spPr>
            <a:xfrm>
              <a:off x="3186546" y="2860966"/>
              <a:ext cx="263236" cy="20089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F25FE919-EC46-4B5B-ABF7-3F7700A9B2CD}"/>
                </a:ext>
              </a:extLst>
            </p:cNvPr>
            <p:cNvSpPr/>
            <p:nvPr/>
          </p:nvSpPr>
          <p:spPr>
            <a:xfrm>
              <a:off x="5527968" y="2860969"/>
              <a:ext cx="263236" cy="200891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6290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964" y="1288472"/>
            <a:ext cx="4854287" cy="3260797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Reliably goes to class on time and teaches</a:t>
            </a:r>
          </a:p>
          <a:p>
            <a:endParaRPr lang="en-US" sz="1300" dirty="0"/>
          </a:p>
          <a:p>
            <a:r>
              <a:rPr lang="en-US" dirty="0"/>
              <a:t>Predominately  uses “</a:t>
            </a:r>
            <a:r>
              <a:rPr lang="en-US" dirty="0">
                <a:highlight>
                  <a:srgbClr val="FFFF00"/>
                </a:highlight>
              </a:rPr>
              <a:t>sage on the stage</a:t>
            </a:r>
            <a:r>
              <a:rPr lang="en-US" dirty="0"/>
              <a:t>” approach to teaching</a:t>
            </a:r>
          </a:p>
          <a:p>
            <a:endParaRPr lang="en-US" sz="1300" dirty="0"/>
          </a:p>
          <a:p>
            <a:r>
              <a:rPr lang="en-US" dirty="0"/>
              <a:t>Occasionally updates course content</a:t>
            </a:r>
          </a:p>
          <a:p>
            <a:endParaRPr lang="en-US" sz="1300" dirty="0"/>
          </a:p>
          <a:p>
            <a:r>
              <a:rPr lang="en-US" dirty="0"/>
              <a:t>Uses homework and test grades for feedback</a:t>
            </a:r>
          </a:p>
          <a:p>
            <a:endParaRPr lang="en-US" sz="1300" dirty="0"/>
          </a:p>
          <a:p>
            <a:r>
              <a:rPr lang="en-US" dirty="0"/>
              <a:t>Passes back graded material in a timely manner</a:t>
            </a:r>
          </a:p>
          <a:p>
            <a:endParaRPr lang="en-US" sz="1300" dirty="0"/>
          </a:p>
          <a:p>
            <a:r>
              <a:rPr lang="en-US" dirty="0"/>
              <a:t>Meets with advisees regularly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AAD56A9-F800-477A-8855-5F2AB17B304E}"/>
              </a:ext>
            </a:extLst>
          </p:cNvPr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an </a:t>
            </a:r>
            <a:r>
              <a:rPr lang="en-US" b="1" dirty="0">
                <a:solidFill>
                  <a:srgbClr val="0000FF"/>
                </a:solidFill>
              </a:rPr>
              <a:t>adequate</a:t>
            </a:r>
            <a:r>
              <a:rPr lang="en-US" dirty="0"/>
              <a:t> teacher?</a:t>
            </a:r>
          </a:p>
        </p:txBody>
      </p:sp>
      <p:pic>
        <p:nvPicPr>
          <p:cNvPr id="1026" name="Picture 2" descr="R.I.P. Sage on the Stage (Opinion)">
            <a:extLst>
              <a:ext uri="{FF2B5EF4-FFF2-40B4-BE49-F238E27FC236}">
                <a16:creationId xmlns:a16="http://schemas.microsoft.com/office/drawing/2014/main" id="{980D35EC-87AE-40EA-A57C-1000C1486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666" y="1288472"/>
            <a:ext cx="2250372" cy="264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346" y="1132898"/>
            <a:ext cx="5791199" cy="3713018"/>
          </a:xfrm>
        </p:spPr>
        <p:txBody>
          <a:bodyPr>
            <a:noAutofit/>
          </a:bodyPr>
          <a:lstStyle/>
          <a:p>
            <a:r>
              <a:rPr lang="en-US" sz="1600" dirty="0"/>
              <a:t>Uses a variety of teaching styles and techniques</a:t>
            </a:r>
          </a:p>
          <a:p>
            <a:endParaRPr lang="en-US" sz="800" dirty="0"/>
          </a:p>
          <a:p>
            <a:r>
              <a:rPr lang="en-US" sz="1600" dirty="0"/>
              <a:t>Realizes that learning occurs not only in the classroom but outside of it as well</a:t>
            </a:r>
          </a:p>
          <a:p>
            <a:endParaRPr lang="en-US" sz="800" dirty="0"/>
          </a:p>
          <a:p>
            <a:r>
              <a:rPr lang="en-US" sz="1600" dirty="0"/>
              <a:t>Uses embedded classroom assessment techniques for continuous feedback on learning in addition to tests and grades</a:t>
            </a:r>
          </a:p>
          <a:p>
            <a:endParaRPr lang="en-US" sz="800" dirty="0"/>
          </a:p>
          <a:p>
            <a:r>
              <a:rPr lang="en-US" sz="1600" dirty="0"/>
              <a:t>Advises the student with a goal of on-time graduation and ultimately professional placement and success in the workplace</a:t>
            </a:r>
          </a:p>
          <a:p>
            <a:endParaRPr lang="en-US" sz="800" dirty="0"/>
          </a:p>
          <a:p>
            <a:r>
              <a:rPr lang="en-US" sz="1600" dirty="0"/>
              <a:t>Mentors graduate students</a:t>
            </a:r>
          </a:p>
          <a:p>
            <a:endParaRPr lang="en-US" sz="800" dirty="0"/>
          </a:p>
          <a:p>
            <a:r>
              <a:rPr lang="en-US" sz="1600" dirty="0"/>
              <a:t>Attends teaching workshops and seminars</a:t>
            </a:r>
          </a:p>
          <a:p>
            <a:pPr>
              <a:buNone/>
            </a:pPr>
            <a:endParaRPr lang="en-US" sz="1600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AAD56A9-F800-477A-8855-5F2AB17B304E}"/>
              </a:ext>
            </a:extLst>
          </p:cNvPr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a </a:t>
            </a:r>
            <a:r>
              <a:rPr lang="en-US" b="1" dirty="0">
                <a:solidFill>
                  <a:srgbClr val="0000FF"/>
                </a:solidFill>
              </a:rPr>
              <a:t>good</a:t>
            </a:r>
            <a:r>
              <a:rPr lang="en-US" dirty="0"/>
              <a:t> teacher?</a:t>
            </a:r>
          </a:p>
        </p:txBody>
      </p:sp>
      <p:pic>
        <p:nvPicPr>
          <p:cNvPr id="4098" name="Picture 2" descr="A good teacher">
            <a:extLst>
              <a:ext uri="{FF2B5EF4-FFF2-40B4-BE49-F238E27FC236}">
                <a16:creationId xmlns:a16="http://schemas.microsoft.com/office/drawing/2014/main" id="{CF6D3D7A-CC00-4823-B26E-B7E29FBEA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357" y="1233054"/>
            <a:ext cx="2332346" cy="141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od Teachers Stick To The Lines, Great Teachers Inspire New Lines">
            <a:extLst>
              <a:ext uri="{FF2B5EF4-FFF2-40B4-BE49-F238E27FC236}">
                <a16:creationId xmlns:a16="http://schemas.microsoft.com/office/drawing/2014/main" id="{D7E9BC3A-6663-4BD8-B467-41F88E72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812" y="2944863"/>
            <a:ext cx="1933988" cy="145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85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AAD56A9-F800-477A-8855-5F2AB17B304E}"/>
              </a:ext>
            </a:extLst>
          </p:cNvPr>
          <p:cNvSpPr txBox="1">
            <a:spLocks/>
          </p:cNvSpPr>
          <p:nvPr/>
        </p:nvSpPr>
        <p:spPr>
          <a:xfrm>
            <a:off x="457200" y="10247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an </a:t>
            </a:r>
            <a:r>
              <a:rPr lang="en-US" b="1" dirty="0">
                <a:solidFill>
                  <a:srgbClr val="0000FF"/>
                </a:solidFill>
              </a:rPr>
              <a:t>“accomplished”</a:t>
            </a:r>
            <a:r>
              <a:rPr lang="en-US" dirty="0"/>
              <a:t> teacher?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185025-F1FE-4703-A384-F54280CBCBAE}"/>
              </a:ext>
            </a:extLst>
          </p:cNvPr>
          <p:cNvSpPr txBox="1">
            <a:spLocks/>
          </p:cNvSpPr>
          <p:nvPr/>
        </p:nvSpPr>
        <p:spPr>
          <a:xfrm>
            <a:off x="457200" y="1414898"/>
            <a:ext cx="5715000" cy="3265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/>
            <a:r>
              <a:rPr lang="en-US" sz="2800" dirty="0"/>
              <a:t>In the classroom:</a:t>
            </a:r>
          </a:p>
          <a:p>
            <a:pPr marL="82296"/>
            <a:endParaRPr lang="en-US" sz="1100" dirty="0"/>
          </a:p>
          <a:p>
            <a:pPr marL="253746" indent="-1714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Keeps students engaged using a variety of innovative approaches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Uses feedback in a formative manner to improve interactions and the course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Incorporates experiential and service learning where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Seeks rigor and challenges the student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5 Top Qualities of A Great College Professor - College Cliffs">
            <a:extLst>
              <a:ext uri="{FF2B5EF4-FFF2-40B4-BE49-F238E27FC236}">
                <a16:creationId xmlns:a16="http://schemas.microsoft.com/office/drawing/2014/main" id="{A0A39ABA-EF79-4203-BA16-AE24E5FD2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64727"/>
            <a:ext cx="2110509" cy="15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p 10 Teaching Tips for Professors - Researched Online Teaching Strategies">
            <a:extLst>
              <a:ext uri="{FF2B5EF4-FFF2-40B4-BE49-F238E27FC236}">
                <a16:creationId xmlns:a16="http://schemas.microsoft.com/office/drawing/2014/main" id="{FA61ADC8-2C60-4F42-B49E-C8885871D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87435"/>
            <a:ext cx="2110509" cy="106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3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AAD56A9-F800-477A-8855-5F2AB17B304E}"/>
              </a:ext>
            </a:extLst>
          </p:cNvPr>
          <p:cNvSpPr txBox="1">
            <a:spLocks/>
          </p:cNvSpPr>
          <p:nvPr/>
        </p:nvSpPr>
        <p:spPr>
          <a:xfrm>
            <a:off x="457200" y="6783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an </a:t>
            </a:r>
            <a:r>
              <a:rPr lang="en-US" b="1" dirty="0">
                <a:solidFill>
                  <a:srgbClr val="0000FF"/>
                </a:solidFill>
              </a:rPr>
              <a:t>“accomplished”</a:t>
            </a:r>
            <a:r>
              <a:rPr lang="en-US" dirty="0"/>
              <a:t> teacher?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185025-F1FE-4703-A384-F54280CBCBAE}"/>
              </a:ext>
            </a:extLst>
          </p:cNvPr>
          <p:cNvSpPr txBox="1">
            <a:spLocks/>
          </p:cNvSpPr>
          <p:nvPr/>
        </p:nvSpPr>
        <p:spPr>
          <a:xfrm>
            <a:off x="187036" y="514348"/>
            <a:ext cx="6109855" cy="41425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/>
            <a:r>
              <a:rPr lang="en-US" sz="3200" dirty="0"/>
              <a:t>Outside the classroom:</a:t>
            </a:r>
          </a:p>
          <a:p>
            <a:pPr marL="253746" indent="-1714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Advises undergraduates with emphasis on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b="0" dirty="0"/>
              <a:t>Retention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b="0" dirty="0"/>
              <a:t>Timely graduation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b="0" dirty="0"/>
              <a:t>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Helps students find internships and developmental opportunities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Helps to mentor student clubs and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3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Involved in recruiting (in particular with underrepresented groups)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Sponsors and directs undergraduate research and honors projects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Serves on or leads committees such as graduate and undergraduate coordinator, scholarship and recruitment committees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1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Mentors graduate students with the intent to publish and present their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/>
          </a:p>
        </p:txBody>
      </p:sp>
      <p:pic>
        <p:nvPicPr>
          <p:cNvPr id="3074" name="Picture 2" descr="Six Things that Make College Teachers Successful | Faculty Focus">
            <a:extLst>
              <a:ext uri="{FF2B5EF4-FFF2-40B4-BE49-F238E27FC236}">
                <a16:creationId xmlns:a16="http://schemas.microsoft.com/office/drawing/2014/main" id="{76E20DA8-117B-4CCA-97B3-E2D47EDE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037" y="1152376"/>
            <a:ext cx="2671763" cy="14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xperiential Learning">
            <a:extLst>
              <a:ext uri="{FF2B5EF4-FFF2-40B4-BE49-F238E27FC236}">
                <a16:creationId xmlns:a16="http://schemas.microsoft.com/office/drawing/2014/main" id="{9969F776-701B-4913-ADBA-7C66FED95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591" y="2931676"/>
            <a:ext cx="2330645" cy="13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074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7AAD56A9-F800-477A-8855-5F2AB17B304E}"/>
              </a:ext>
            </a:extLst>
          </p:cNvPr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an </a:t>
            </a:r>
            <a:r>
              <a:rPr lang="en-US" b="1" dirty="0">
                <a:solidFill>
                  <a:srgbClr val="0000FF"/>
                </a:solidFill>
              </a:rPr>
              <a:t>“accomplished”</a:t>
            </a:r>
            <a:r>
              <a:rPr lang="en-US" dirty="0"/>
              <a:t> teacher?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D185025-F1FE-4703-A384-F54280CBCBAE}"/>
              </a:ext>
            </a:extLst>
          </p:cNvPr>
          <p:cNvSpPr txBox="1">
            <a:spLocks/>
          </p:cNvSpPr>
          <p:nvPr/>
        </p:nvSpPr>
        <p:spPr>
          <a:xfrm>
            <a:off x="300146" y="200894"/>
            <a:ext cx="5715000" cy="43641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457189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746" indent="-171450">
              <a:buFont typeface="Arial" panose="020B0604020202020204" pitchFamily="34" charset="0"/>
              <a:buChar char="•"/>
            </a:pPr>
            <a:endParaRPr lang="en-US" sz="800" b="0" dirty="0"/>
          </a:p>
          <a:p>
            <a:r>
              <a:rPr lang="en-US" sz="3600" dirty="0"/>
              <a:t>Open to continual improvement</a:t>
            </a:r>
          </a:p>
          <a:p>
            <a:endParaRPr lang="en-US" sz="16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Attends faculty development workshops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Invites observation and assessment of teaching effectiveness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Uses the resources of the UTK Teaching and Learning Innovation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Participates in and presents at national meetings on teaching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b="0" dirty="0"/>
              <a:t>Writes peer-reviewed publications to share best practices in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Receives awards from the department, college, university, professional society, and even national recognition (USDA Teaching Excellence)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Seeks funding from external sources to augment teaching or other aspects of the student life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b="0" dirty="0"/>
              <a:t>USDA Workforce Preparation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b="0" dirty="0"/>
              <a:t>HEC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b="0" dirty="0"/>
              <a:t>University 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An excellent teacher clearly demonstrates the </a:t>
            </a:r>
            <a:r>
              <a:rPr lang="en-US" b="0" i="1" dirty="0">
                <a:solidFill>
                  <a:srgbClr val="0000FF"/>
                </a:solidFill>
              </a:rPr>
              <a:t>SCHOLARSHIP</a:t>
            </a: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b="0" dirty="0"/>
              <a:t>of teaching!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BD5807-2601-42A2-835C-B525A0462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733" t="9983" r="5000"/>
          <a:stretch/>
        </p:blipFill>
        <p:spPr>
          <a:xfrm>
            <a:off x="6233276" y="2907305"/>
            <a:ext cx="2610578" cy="1641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D42CEB-C7C8-4E93-BD14-32205A1A36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39" t="10876" r="4470" b="4814"/>
          <a:stretch/>
        </p:blipFill>
        <p:spPr>
          <a:xfrm>
            <a:off x="6233276" y="1261799"/>
            <a:ext cx="2610578" cy="148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4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529196" y="1304055"/>
            <a:ext cx="1371600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en-US" sz="1350" b="1" i="1"/>
              <a:t>Personal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6281306" y="1310982"/>
            <a:ext cx="1371600" cy="628650"/>
          </a:xfrm>
          <a:prstGeom prst="rect">
            <a:avLst/>
          </a:prstGeom>
          <a:gradFill rotWithShape="1">
            <a:gsLst>
              <a:gs pos="0">
                <a:srgbClr val="005E47">
                  <a:alpha val="50000"/>
                </a:srgbClr>
              </a:gs>
              <a:gs pos="50000">
                <a:srgbClr val="00CC99">
                  <a:alpha val="50000"/>
                </a:srgbClr>
              </a:gs>
              <a:gs pos="100000">
                <a:srgbClr val="005E47">
                  <a:alpha val="50000"/>
                </a:srgbClr>
              </a:gs>
            </a:gsLst>
            <a:lin ang="5400000" scaled="1"/>
          </a:gra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50" b="1" i="1"/>
              <a:t>Products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829050" y="1304055"/>
            <a:ext cx="1371600" cy="628650"/>
          </a:xfrm>
          <a:prstGeom prst="rect">
            <a:avLst/>
          </a:prstGeom>
          <a:solidFill>
            <a:srgbClr val="0000FF">
              <a:alpha val="65097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50" b="1" i="1"/>
              <a:t>External</a:t>
            </a: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1243446" y="2161305"/>
            <a:ext cx="1943100" cy="220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en-US" altLang="en-US" sz="1200" i="1"/>
              <a:t>teaching philosophy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/>
              <a:t>syllabi w/ course objectives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/>
              <a:t>video of teaching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/>
              <a:t>professional development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/>
              <a:t>instructional innovations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/>
              <a:t>reflection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/>
              <a:t>personal goals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/>
              <a:t>self-evaluation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543300" y="2161305"/>
            <a:ext cx="1943100" cy="220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en-US" altLang="en-US" sz="1200" i="1" dirty="0"/>
              <a:t>classroom observation 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external review of course materials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student evaluations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peer assessment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alumni/industry feedback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awards &amp; honors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invited presentations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service/leadership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995556" y="2168233"/>
            <a:ext cx="1943100" cy="226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35000"/>
              </a:spcBef>
            </a:pPr>
            <a:r>
              <a:rPr lang="en-US" altLang="en-US" sz="1200" i="1" dirty="0"/>
              <a:t>pre &amp; post-test scores 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graded work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projects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record of student successes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books, manuals, CDs</a:t>
            </a:r>
          </a:p>
          <a:p>
            <a:pPr algn="ctr">
              <a:spcBef>
                <a:spcPct val="35000"/>
              </a:spcBef>
            </a:pPr>
            <a:r>
              <a:rPr lang="en-US" altLang="en-US" sz="1350" b="1" i="1" dirty="0"/>
              <a:t>Publications</a:t>
            </a:r>
          </a:p>
          <a:p>
            <a:pPr algn="ctr">
              <a:spcBef>
                <a:spcPct val="35000"/>
              </a:spcBef>
            </a:pPr>
            <a:r>
              <a:rPr lang="en-US" altLang="en-US" sz="1350" b="1" i="1" dirty="0"/>
              <a:t>Grants</a:t>
            </a:r>
          </a:p>
          <a:p>
            <a:pPr algn="ctr">
              <a:spcBef>
                <a:spcPct val="35000"/>
              </a:spcBef>
            </a:pPr>
            <a:r>
              <a:rPr lang="en-US" altLang="en-US" sz="1200" i="1" dirty="0"/>
              <a:t>websites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84599E7F-676D-4D23-BC91-893F88C6DEF1}"/>
              </a:ext>
            </a:extLst>
          </p:cNvPr>
          <p:cNvSpPr txBox="1">
            <a:spLocks/>
          </p:cNvSpPr>
          <p:nvPr/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Document Scholarship</a:t>
            </a:r>
          </a:p>
        </p:txBody>
      </p:sp>
    </p:spTree>
    <p:extLst>
      <p:ext uri="{BB962C8B-B14F-4D97-AF65-F5344CB8AC3E}">
        <p14:creationId xmlns:p14="http://schemas.microsoft.com/office/powerpoint/2010/main" val="34189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UTIA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TIA Template_Wide Format" id="{F7CDC4D7-26B2-C248-8D80-7459CEA85AEC}" vid="{B31AB5D0-3ED0-7546-B379-DB302D6423E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TIA Template_Wide Format" id="{F7CDC4D7-26B2-C248-8D80-7459CEA85AEC}" vid="{98BBD087-70BD-9249-8D84-83FA766AA5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AC995CCE98AF4FA8E2CDBA95C92D78" ma:contentTypeVersion="5" ma:contentTypeDescription="Create a new document." ma:contentTypeScope="" ma:versionID="f1bd56013f94e41ba206747e0f43ab44">
  <xsd:schema xmlns:xsd="http://www.w3.org/2001/XMLSchema" xmlns:xs="http://www.w3.org/2001/XMLSchema" xmlns:p="http://schemas.microsoft.com/office/2006/metadata/properties" xmlns:ns2="3008a877-66dd-43a5-9762-1505b6acb14e" targetNamespace="http://schemas.microsoft.com/office/2006/metadata/properties" ma:root="true" ma:fieldsID="8958015fb71c64c4d7d24e3c1601f702" ns2:_="">
    <xsd:import namespace="3008a877-66dd-43a5-9762-1505b6acb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8a877-66dd-43a5-9762-1505b6acb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DA508-D934-4236-A320-A50B0E0DF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08a877-66dd-43a5-9762-1505b6acb1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DBAD02-88EA-4404-91B6-079444B28CB7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008a877-66dd-43a5-9762-1505b6acb14e"/>
    <ds:schemaRef ds:uri="http://www.w3.org/XML/1998/namespace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4A9C14A-FADD-41DC-8FB7-40ABBE7320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Herbert Template_Wide Format</Template>
  <TotalTime>556</TotalTime>
  <Words>736</Words>
  <Application>Microsoft Office PowerPoint</Application>
  <PresentationFormat>On-screen Show (16:9)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UTIAtemplate</vt:lpstr>
      <vt:lpstr>Custom Design</vt:lpstr>
      <vt:lpstr>The Scholarship of Teaching and Learning  UTIA Promotion and Tenure Workshop May 4, 2023  David G. White Interim Dean </vt:lpstr>
      <vt:lpstr>Criteria for Appointment to Faculty Rank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Teaching Ability and Effectiveness</vt:lpstr>
      <vt:lpstr>Questions /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White, David G</dc:creator>
  <cp:lastModifiedBy>White, David G</cp:lastModifiedBy>
  <cp:revision>43</cp:revision>
  <dcterms:created xsi:type="dcterms:W3CDTF">2023-01-10T18:39:56Z</dcterms:created>
  <dcterms:modified xsi:type="dcterms:W3CDTF">2023-05-03T15:47:40Z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0x01010021AC995CCE98AF4FA8E2CDBA95C92D78</vt:lpwstr>
  </property>
</Properties>
</file>